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86" r:id="rId4"/>
    <p:sldId id="287" r:id="rId5"/>
    <p:sldId id="288" r:id="rId6"/>
    <p:sldId id="257" r:id="rId7"/>
    <p:sldId id="259" r:id="rId8"/>
    <p:sldId id="258" r:id="rId9"/>
    <p:sldId id="284" r:id="rId10"/>
    <p:sldId id="285" r:id="rId11"/>
    <p:sldId id="260" r:id="rId12"/>
    <p:sldId id="261" r:id="rId13"/>
    <p:sldId id="291" r:id="rId14"/>
    <p:sldId id="262" r:id="rId15"/>
    <p:sldId id="293" r:id="rId16"/>
    <p:sldId id="294" r:id="rId17"/>
    <p:sldId id="269" r:id="rId18"/>
    <p:sldId id="292" r:id="rId19"/>
    <p:sldId id="295" r:id="rId20"/>
    <p:sldId id="296" r:id="rId21"/>
    <p:sldId id="297" r:id="rId22"/>
    <p:sldId id="298" r:id="rId23"/>
    <p:sldId id="289" r:id="rId24"/>
    <p:sldId id="299" r:id="rId25"/>
    <p:sldId id="290" r:id="rId26"/>
    <p:sldId id="300" r:id="rId27"/>
    <p:sldId id="301" r:id="rId28"/>
    <p:sldId id="302" r:id="rId29"/>
    <p:sldId id="311" r:id="rId30"/>
    <p:sldId id="267" r:id="rId31"/>
    <p:sldId id="303" r:id="rId32"/>
    <p:sldId id="304" r:id="rId33"/>
    <p:sldId id="305" r:id="rId34"/>
    <p:sldId id="263" r:id="rId35"/>
    <p:sldId id="306" r:id="rId36"/>
    <p:sldId id="307" r:id="rId37"/>
    <p:sldId id="308" r:id="rId38"/>
    <p:sldId id="309" r:id="rId39"/>
    <p:sldId id="310" r:id="rId40"/>
    <p:sldId id="312" r:id="rId41"/>
    <p:sldId id="313" r:id="rId42"/>
    <p:sldId id="314" r:id="rId43"/>
    <p:sldId id="320" r:id="rId44"/>
    <p:sldId id="316" r:id="rId45"/>
    <p:sldId id="315" r:id="rId46"/>
    <p:sldId id="317" r:id="rId47"/>
    <p:sldId id="318" r:id="rId48"/>
    <p:sldId id="319" r:id="rId49"/>
    <p:sldId id="321" r:id="rId5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736719-B246-4252-AB7B-C406FBF17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EBB89A2-4CF9-48E5-A493-68D4A2DD0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53A50B7-739E-4FBC-A37F-904D2E8D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EA6CE9D-BDB9-4873-A685-624CFA89C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0AD65D2-9470-4DFE-BA0A-CF645C05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29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243F02-CB3D-4667-BFCF-98275153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B317FF4-390C-41FD-8750-830E8D44F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22B3501-AF11-494D-9BE0-56C14043A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EDB8241-2BC2-4659-9C3E-9D3BD4E9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09EAFA2-5EAB-4D81-8C00-7A403D5FC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459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44C3AEEA-17B3-4B01-8F7A-79DA22A7E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29F8A5E-0B57-4302-946E-EC738B25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2B16DA3-E833-4353-A3F0-C4B02B15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D685844-30E9-4BF2-B702-19737A76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F9381A-3CBE-490F-A700-5C287BE0A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256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60EC94-2718-41E8-B808-131D0532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C50CF1-A1F2-4404-8C65-F1211DF41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87E3FD8-1606-4472-BE14-86DE827E8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6BC2B4-90D3-4606-B2D6-79764068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914F9E4-A21F-4063-8810-6D72D1AF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313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9438C5F-A955-4639-AE55-83E5B8E7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E86D756-A21A-4889-95FE-ED3B66DDC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3F94234-DE28-4D94-9D16-4D5D9C1AA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4EFF51-F3EE-47B1-92A7-D4DB8211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0D51653-B6DC-4A6A-8D59-0EE4D06C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4194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4131D4-DC13-482C-914E-8C346E06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4778AE-0EF4-4FC6-A501-46CB54349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8C7F85F-FA17-475E-81E9-9F4B41B127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08FDE28-6F4E-47DC-819C-922E3E47E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E7F0D46-F726-4FA8-879F-BF48EF728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9C97488-A036-4A0B-8C31-D7FE296E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635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313000-F53E-4E1F-89AD-49D2E6940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3CF19BF-FD98-43A5-93C1-41BB670BB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B858E06-27FF-4942-BE74-A93022DD8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8486192-5DA2-48C3-9D84-C1E132CEB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00F1E63-8323-45A4-8772-3A9CB605B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F547AF51-AF76-4C9C-87BE-6E9F0E6A1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E906C74-2EB3-4F38-9568-0395A7C1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2091CC4-7585-479C-9DFD-ABCAA5247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702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D39A04-E443-4F81-B8DC-8AADEF68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432D3E98-A85E-4609-AFD0-C2278F3DD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CC8BB5C-1E41-4B02-94DC-1322AAD7A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0463DB8-2934-471D-BD56-3C8D178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576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D2B2212-62E8-461B-A7A1-ACCA3C8E9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DDD61-3576-46EF-9CA4-36720F3A9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3E579C0-F405-4E8C-8529-35951628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960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68C0DE-B1FB-4BBC-B36C-B5AD27B37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711C9E-A036-48C7-8247-E3E420AD2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57B8193-2782-4FC1-849E-4C3448435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1BE8DD3-D98C-4E94-967B-754F0E7E5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117099C-E8E1-49F1-A2BC-E4A5B1E6D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7C139A0-31F3-4DA6-A6E6-1D686971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590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73FAF9-E754-4F5F-99AB-87C332AA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F9BA5BBB-7769-4EB9-83F0-93CE90B3E4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F9056F4-86EC-4270-B177-470B6B353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71025C2-C7FA-48CE-8B65-FCEFEB1A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49BD876-178E-49ED-9498-EF947618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00511D5-E2A6-43DE-BEE2-CAA747C94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762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5E1ABAB-578D-423D-A164-EACB79D0B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3F7D8D5B-F531-422A-B9FF-2C12F5A01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144F5C5-2C01-415F-856A-07791A75F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1848B-8B4A-4782-9A17-A9B4EF0217AA}" type="datetimeFigureOut">
              <a:rPr lang="cs-CZ" smtClean="0"/>
              <a:t>19.12.2019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FE179B1-A599-43A4-9EEB-3583D9D3E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FE8D6F-A6B2-4A56-BB03-3E7972D8E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9EC4F-F7F9-40AB-B996-A15BE0739C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606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AQM4QJRYV8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393E9A-CD0D-4DD1-B266-7BE10918EE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Eye</a:t>
            </a:r>
            <a:r>
              <a:rPr lang="cs-CZ" dirty="0"/>
              <a:t> </a:t>
            </a:r>
            <a:r>
              <a:rPr lang="cs-CZ" dirty="0" err="1"/>
              <a:t>tracking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B7FB171-7E21-49A8-B529-A78C97DA58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Filip Děchtěrenko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8E36338-11AE-4E63-9C93-E0081E87A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4" y="4553071"/>
            <a:ext cx="1904762" cy="1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27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BE23EA-7954-4E2D-B583-6398B586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fixations and saccades</a:t>
            </a:r>
            <a:r>
              <a:rPr lang="cs-CZ" dirty="0"/>
              <a:t>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2EB4B87-6E84-4889-972E-A1A337ADE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Dispersion based</a:t>
            </a:r>
          </a:p>
          <a:p>
            <a:pPr lvl="1"/>
            <a:r>
              <a:rPr lang="en-US" dirty="0"/>
              <a:t>Set threshold on dispersion of individual data samples</a:t>
            </a:r>
          </a:p>
          <a:p>
            <a:pPr lvl="1"/>
            <a:r>
              <a:rPr lang="en-US" dirty="0"/>
              <a:t>Samples farther  than threshold are different fixations</a:t>
            </a:r>
          </a:p>
          <a:p>
            <a:r>
              <a:rPr lang="en-US" dirty="0"/>
              <a:t>Velocity bases</a:t>
            </a:r>
          </a:p>
          <a:p>
            <a:pPr lvl="1"/>
            <a:r>
              <a:rPr lang="en-US" dirty="0"/>
              <a:t>Compute sample to sample velocity and classify according to this threshold </a:t>
            </a:r>
            <a:endParaRPr lang="cs-CZ" dirty="0"/>
          </a:p>
        </p:txBody>
      </p:sp>
      <p:pic>
        <p:nvPicPr>
          <p:cNvPr id="9" name="Picture 2" descr="VÃ½sledek obrÃ¡zku pro fixation saccade eye">
            <a:extLst>
              <a:ext uri="{FF2B5EF4-FFF2-40B4-BE49-F238E27FC236}">
                <a16:creationId xmlns:a16="http://schemas.microsoft.com/office/drawing/2014/main" id="{8A1B6E0F-56CF-4BE1-89D8-DFEABFDE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5019756"/>
            <a:ext cx="4837489" cy="120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6CF9B81E-BF91-4153-8E55-F766F59A84B0}"/>
              </a:ext>
            </a:extLst>
          </p:cNvPr>
          <p:cNvSpPr txBox="1"/>
          <p:nvPr/>
        </p:nvSpPr>
        <p:spPr>
          <a:xfrm>
            <a:off x="2724150" y="46386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Isn</a:t>
            </a:r>
            <a:r>
              <a:rPr lang="en-US" dirty="0"/>
              <a:t>’t this a saccade?</a:t>
            </a:r>
            <a:endParaRPr lang="cs-CZ" dirty="0"/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85130100-74AF-4EFA-9E67-0832601C1B8F}"/>
              </a:ext>
            </a:extLst>
          </p:cNvPr>
          <p:cNvCxnSpPr/>
          <p:nvPr/>
        </p:nvCxnSpPr>
        <p:spPr>
          <a:xfrm>
            <a:off x="4191000" y="5095875"/>
            <a:ext cx="6477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Výsledek obrázku pro fixations saccades classify">
            <a:extLst>
              <a:ext uri="{FF2B5EF4-FFF2-40B4-BE49-F238E27FC236}">
                <a16:creationId xmlns:a16="http://schemas.microsoft.com/office/drawing/2014/main" id="{3B4D0AA9-79BF-4BF4-A0E3-C224A968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" y="4176712"/>
            <a:ext cx="2219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24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CFCF6F-041B-480B-8CC2-389C9648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Static vs </a:t>
            </a:r>
            <a:r>
              <a:rPr lang="cs-CZ" dirty="0" err="1"/>
              <a:t>dynamic</a:t>
            </a:r>
            <a:r>
              <a:rPr lang="cs-CZ" dirty="0"/>
              <a:t> </a:t>
            </a:r>
            <a:r>
              <a:rPr lang="en-US" dirty="0"/>
              <a:t>task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2338E7E-D111-4C41-B9AD-21E0F15D7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3">
            <a:extLst>
              <a:ext uri="{FF2B5EF4-FFF2-40B4-BE49-F238E27FC236}">
                <a16:creationId xmlns:a16="http://schemas.microsoft.com/office/drawing/2014/main" id="{97BC5609-76F3-48F1-9BE1-929BF5860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54" y="2074148"/>
            <a:ext cx="3854292" cy="3854292"/>
          </a:xfrm>
          <a:prstGeom prst="rect">
            <a:avLst/>
          </a:prstGeom>
        </p:spPr>
      </p:pic>
      <p:pic>
        <p:nvPicPr>
          <p:cNvPr id="8" name="part_1">
            <a:hlinkClick r:id="" action="ppaction://media"/>
            <a:extLst>
              <a:ext uri="{FF2B5EF4-FFF2-40B4-BE49-F238E27FC236}">
                <a16:creationId xmlns:a16="http://schemas.microsoft.com/office/drawing/2014/main" id="{AF858207-5435-46D4-9313-81D36410E2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0637" y="2281450"/>
            <a:ext cx="5489994" cy="308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2C1A8B-703E-428D-8239-95623E32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Smooth</a:t>
            </a:r>
            <a:r>
              <a:rPr lang="cs-CZ" dirty="0"/>
              <a:t> </a:t>
            </a:r>
            <a:r>
              <a:rPr lang="cs-CZ" dirty="0" err="1"/>
              <a:t>pursuit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BE039D-26E0-47B9-8E61-BC994B38F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Smooth movement of the eye</a:t>
            </a:r>
            <a:endParaRPr lang="cs-CZ" dirty="0"/>
          </a:p>
          <a:p>
            <a:r>
              <a:rPr lang="en-US" dirty="0"/>
              <a:t>Difficult to detect</a:t>
            </a:r>
            <a:endParaRPr lang="cs-CZ" dirty="0"/>
          </a:p>
        </p:txBody>
      </p:sp>
      <p:pic>
        <p:nvPicPr>
          <p:cNvPr id="7" name="media.io_Smooth_pursuit_eye_movements.webm.480p">
            <a:hlinkClick r:id="" action="ppaction://media"/>
            <a:extLst>
              <a:ext uri="{FF2B5EF4-FFF2-40B4-BE49-F238E27FC236}">
                <a16:creationId xmlns:a16="http://schemas.microsoft.com/office/drawing/2014/main" id="{D8E2B5FE-8B64-496E-8B7C-0B186E182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8475" y="2254250"/>
            <a:ext cx="4876800" cy="3657600"/>
          </a:xfrm>
          <a:prstGeom prst="rect">
            <a:avLst/>
          </a:prstGeom>
        </p:spPr>
      </p:pic>
      <p:pic>
        <p:nvPicPr>
          <p:cNvPr id="5122" name="Picture 2" descr="VÃ½sledek obrÃ¡zku pro saccade smooth pursuit">
            <a:extLst>
              <a:ext uri="{FF2B5EF4-FFF2-40B4-BE49-F238E27FC236}">
                <a16:creationId xmlns:a16="http://schemas.microsoft.com/office/drawing/2014/main" id="{37AA1A9A-7CDE-4428-9784-8EE86D5AD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053986"/>
            <a:ext cx="5067300" cy="339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10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860DE2-1B4E-488D-83A2-CE2668F6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measure eye movements?</a:t>
            </a:r>
            <a:r>
              <a:rPr lang="cs-CZ" dirty="0"/>
              <a:t> </a:t>
            </a:r>
          </a:p>
        </p:txBody>
      </p:sp>
      <p:pic>
        <p:nvPicPr>
          <p:cNvPr id="6146" name="Picture 2" descr="Výsledek obrázku pro eye tracker">
            <a:extLst>
              <a:ext uri="{FF2B5EF4-FFF2-40B4-BE49-F238E27FC236}">
                <a16:creationId xmlns:a16="http://schemas.microsoft.com/office/drawing/2014/main" id="{6F5EEA7E-F399-4B68-B022-FF0D6A06F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909763"/>
            <a:ext cx="4572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860DE2-1B4E-488D-83A2-CE2668F6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Types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eye</a:t>
            </a:r>
            <a:r>
              <a:rPr lang="cs-CZ" dirty="0"/>
              <a:t> </a:t>
            </a:r>
            <a:r>
              <a:rPr lang="cs-CZ" dirty="0" err="1"/>
              <a:t>trackers</a:t>
            </a:r>
            <a:r>
              <a:rPr lang="en-US" dirty="0"/>
              <a:t>?</a:t>
            </a:r>
            <a:r>
              <a:rPr lang="cs-CZ" dirty="0"/>
              <a:t> 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71D0FAF-0975-40DA-A043-233AC8891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95625" cy="4351338"/>
          </a:xfrm>
        </p:spPr>
        <p:txBody>
          <a:bodyPr/>
          <a:lstStyle/>
          <a:p>
            <a:r>
              <a:rPr lang="cs-CZ" dirty="0" err="1"/>
              <a:t>Electrooculogram</a:t>
            </a:r>
            <a:endParaRPr lang="cs-CZ" dirty="0"/>
          </a:p>
          <a:p>
            <a:pPr lvl="1"/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temporal</a:t>
            </a:r>
            <a:r>
              <a:rPr lang="cs-CZ" dirty="0"/>
              <a:t>, </a:t>
            </a:r>
            <a:r>
              <a:rPr lang="cs-CZ" dirty="0" err="1"/>
              <a:t>low</a:t>
            </a:r>
            <a:r>
              <a:rPr lang="cs-CZ" dirty="0"/>
              <a:t> </a:t>
            </a:r>
            <a:r>
              <a:rPr lang="cs-CZ" dirty="0" err="1"/>
              <a:t>spatial</a:t>
            </a:r>
            <a:r>
              <a:rPr lang="cs-CZ" dirty="0"/>
              <a:t> </a:t>
            </a:r>
            <a:r>
              <a:rPr lang="cs-CZ" dirty="0" err="1"/>
              <a:t>accuracy</a:t>
            </a:r>
            <a:endParaRPr lang="cs-CZ" dirty="0"/>
          </a:p>
          <a:p>
            <a:r>
              <a:rPr lang="cs-CZ" dirty="0" err="1"/>
              <a:t>Scelar</a:t>
            </a:r>
            <a:r>
              <a:rPr lang="cs-CZ" dirty="0"/>
              <a:t> </a:t>
            </a:r>
            <a:r>
              <a:rPr lang="cs-CZ" dirty="0" err="1"/>
              <a:t>coils</a:t>
            </a:r>
            <a:endParaRPr lang="cs-CZ" dirty="0"/>
          </a:p>
          <a:p>
            <a:pPr lvl="1"/>
            <a:r>
              <a:rPr lang="cs-CZ" dirty="0" err="1"/>
              <a:t>High</a:t>
            </a:r>
            <a:r>
              <a:rPr lang="cs-CZ" dirty="0"/>
              <a:t> </a:t>
            </a:r>
            <a:r>
              <a:rPr lang="cs-CZ" dirty="0" err="1"/>
              <a:t>temporal</a:t>
            </a:r>
            <a:r>
              <a:rPr lang="cs-CZ" dirty="0"/>
              <a:t>, </a:t>
            </a:r>
            <a:r>
              <a:rPr lang="cs-CZ" dirty="0" err="1"/>
              <a:t>supreme</a:t>
            </a:r>
            <a:r>
              <a:rPr lang="cs-CZ" dirty="0"/>
              <a:t> </a:t>
            </a:r>
            <a:r>
              <a:rPr lang="cs-CZ" dirty="0" err="1"/>
              <a:t>spatial</a:t>
            </a:r>
            <a:endParaRPr lang="cs-CZ" dirty="0"/>
          </a:p>
        </p:txBody>
      </p:sp>
      <p:pic>
        <p:nvPicPr>
          <p:cNvPr id="10" name="Picture 3" descr="eog-cartoon">
            <a:extLst>
              <a:ext uri="{FF2B5EF4-FFF2-40B4-BE49-F238E27FC236}">
                <a16:creationId xmlns:a16="http://schemas.microsoft.com/office/drawing/2014/main" id="{640FF493-0FC3-456B-B484-57092C4C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81" y="1353161"/>
            <a:ext cx="3695700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og">
            <a:extLst>
              <a:ext uri="{FF2B5EF4-FFF2-40B4-BE49-F238E27FC236}">
                <a16:creationId xmlns:a16="http://schemas.microsoft.com/office/drawing/2014/main" id="{1C2966FE-1C04-4BEA-8F15-F6B20C3C4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281" y="1429361"/>
            <a:ext cx="3886200" cy="24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Scleral-Coil">
            <a:extLst>
              <a:ext uri="{FF2B5EF4-FFF2-40B4-BE49-F238E27FC236}">
                <a16:creationId xmlns:a16="http://schemas.microsoft.com/office/drawing/2014/main" id="{4A99B817-A151-431F-9009-4F4663585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" y="4629516"/>
            <a:ext cx="3606800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Scleral-array">
            <a:extLst>
              <a:ext uri="{FF2B5EF4-FFF2-40B4-BE49-F238E27FC236}">
                <a16:creationId xmlns:a16="http://schemas.microsoft.com/office/drawing/2014/main" id="{522A2FB5-B3E4-45F9-AF6F-7510BFA35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878" y="4950560"/>
            <a:ext cx="7820880" cy="129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26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860DE2-1B4E-488D-83A2-CE2668F6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Video </a:t>
            </a:r>
            <a:r>
              <a:rPr lang="cs-CZ" dirty="0" err="1"/>
              <a:t>based</a:t>
            </a:r>
            <a:r>
              <a:rPr lang="cs-CZ" dirty="0"/>
              <a:t> </a:t>
            </a:r>
            <a:r>
              <a:rPr lang="cs-CZ" dirty="0" err="1"/>
              <a:t>eye-trackers</a:t>
            </a:r>
            <a:r>
              <a:rPr lang="cs-CZ" dirty="0"/>
              <a:t>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D99EF2-B0F8-417F-98C6-15D97226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0" y="2442765"/>
            <a:ext cx="1266825" cy="4032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cs-CZ" dirty="0"/>
              <a:t>500 Hz</a:t>
            </a:r>
          </a:p>
        </p:txBody>
      </p:sp>
      <p:pic>
        <p:nvPicPr>
          <p:cNvPr id="3074" name="Picture 2" descr="VÃ½sledek obrÃ¡zku pro eye link 1000">
            <a:extLst>
              <a:ext uri="{FF2B5EF4-FFF2-40B4-BE49-F238E27FC236}">
                <a16:creationId xmlns:a16="http://schemas.microsoft.com/office/drawing/2014/main" id="{F713DDCD-09EC-4781-82C1-0E9523659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025" y="2000250"/>
            <a:ext cx="21431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6DF0CF9-2A28-41E3-94D0-E11EA9E1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49" y="1607812"/>
            <a:ext cx="3590223" cy="2393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VÃ½sledek obrÃ¡zku pro mobile eye tracking tobii">
            <a:extLst>
              <a:ext uri="{FF2B5EF4-FFF2-40B4-BE49-F238E27FC236}">
                <a16:creationId xmlns:a16="http://schemas.microsoft.com/office/drawing/2014/main" id="{52334662-BBE3-474C-BA67-BC92EB50D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175" y="4289783"/>
            <a:ext cx="6219825" cy="207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182EE37B-AA5A-4B86-9208-F799BD9E96ED}"/>
              </a:ext>
            </a:extLst>
          </p:cNvPr>
          <p:cNvSpPr txBox="1">
            <a:spLocks/>
          </p:cNvSpPr>
          <p:nvPr/>
        </p:nvSpPr>
        <p:spPr>
          <a:xfrm>
            <a:off x="10086975" y="3319065"/>
            <a:ext cx="1266825" cy="403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1000 Hz</a:t>
            </a:r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58E2652F-100B-40B7-98E0-2F6AE78E434D}"/>
              </a:ext>
            </a:extLst>
          </p:cNvPr>
          <p:cNvSpPr txBox="1">
            <a:spLocks/>
          </p:cNvSpPr>
          <p:nvPr/>
        </p:nvSpPr>
        <p:spPr>
          <a:xfrm>
            <a:off x="6010275" y="5395515"/>
            <a:ext cx="1266825" cy="403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dirty="0"/>
              <a:t>120 Hz</a:t>
            </a:r>
          </a:p>
        </p:txBody>
      </p:sp>
    </p:spTree>
    <p:extLst>
      <p:ext uri="{BB962C8B-B14F-4D97-AF65-F5344CB8AC3E}">
        <p14:creationId xmlns:p14="http://schemas.microsoft.com/office/powerpoint/2010/main" val="42395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4CC3A3-7FCE-4E92-8DA4-140606A42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Video-</a:t>
            </a:r>
            <a:r>
              <a:rPr lang="cs-CZ" dirty="0" err="1"/>
              <a:t>based</a:t>
            </a:r>
            <a:r>
              <a:rPr lang="cs-CZ" dirty="0"/>
              <a:t> </a:t>
            </a:r>
            <a:r>
              <a:rPr lang="cs-CZ" dirty="0" err="1"/>
              <a:t>eye</a:t>
            </a:r>
            <a:r>
              <a:rPr lang="cs-CZ" dirty="0"/>
              <a:t> </a:t>
            </a:r>
            <a:r>
              <a:rPr lang="cs-CZ" dirty="0" err="1"/>
              <a:t>trackers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F460CD-3B39-4BA7-BDBA-D3D32CD91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4046" cy="4351338"/>
          </a:xfrm>
        </p:spPr>
        <p:txBody>
          <a:bodyPr/>
          <a:lstStyle/>
          <a:p>
            <a:r>
              <a:rPr lang="cs-CZ" dirty="0" err="1"/>
              <a:t>Using</a:t>
            </a:r>
            <a:r>
              <a:rPr lang="cs-CZ" dirty="0"/>
              <a:t> </a:t>
            </a:r>
            <a:r>
              <a:rPr lang="cs-CZ" dirty="0" err="1"/>
              <a:t>corneal</a:t>
            </a:r>
            <a:r>
              <a:rPr lang="cs-CZ" dirty="0"/>
              <a:t> </a:t>
            </a:r>
            <a:r>
              <a:rPr lang="cs-CZ" dirty="0" err="1"/>
              <a:t>reflection</a:t>
            </a:r>
            <a:r>
              <a:rPr lang="cs-CZ" dirty="0"/>
              <a:t> and IR </a:t>
            </a:r>
            <a:r>
              <a:rPr lang="cs-CZ" dirty="0" err="1"/>
              <a:t>light</a:t>
            </a:r>
            <a:r>
              <a:rPr lang="cs-CZ" dirty="0"/>
              <a:t> source</a:t>
            </a:r>
          </a:p>
          <a:p>
            <a:r>
              <a:rPr lang="cs-CZ" dirty="0"/>
              <a:t>Desktop vs mobile </a:t>
            </a:r>
            <a:r>
              <a:rPr lang="cs-CZ" dirty="0" err="1"/>
              <a:t>eye</a:t>
            </a:r>
            <a:r>
              <a:rPr lang="cs-CZ" dirty="0"/>
              <a:t> </a:t>
            </a:r>
            <a:r>
              <a:rPr lang="cs-CZ" dirty="0" err="1"/>
              <a:t>tracking</a:t>
            </a:r>
            <a:endParaRPr lang="cs-CZ" dirty="0"/>
          </a:p>
        </p:txBody>
      </p:sp>
      <p:pic>
        <p:nvPicPr>
          <p:cNvPr id="4" name="Picture 3" descr="f101-matrix9">
            <a:extLst>
              <a:ext uri="{FF2B5EF4-FFF2-40B4-BE49-F238E27FC236}">
                <a16:creationId xmlns:a16="http://schemas.microsoft.com/office/drawing/2014/main" id="{3511B2EC-7966-463D-91B1-AA33838FF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05014"/>
            <a:ext cx="5834246" cy="467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16123F-38D7-433E-91FA-1B5E4F47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analyses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90ED74-D53B-4371-876B-ACC83C563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Dwell</a:t>
            </a:r>
            <a:r>
              <a:rPr lang="cs-CZ" dirty="0"/>
              <a:t> </a:t>
            </a:r>
            <a:r>
              <a:rPr lang="cs-CZ" dirty="0" err="1"/>
              <a:t>times</a:t>
            </a:r>
            <a:r>
              <a:rPr lang="cs-CZ" dirty="0"/>
              <a:t>/</a:t>
            </a:r>
            <a:r>
              <a:rPr lang="en-US" dirty="0"/>
              <a:t>Number of fixations</a:t>
            </a:r>
            <a:endParaRPr lang="cs-CZ" dirty="0"/>
          </a:p>
          <a:p>
            <a:r>
              <a:rPr lang="cs-CZ" dirty="0" err="1"/>
              <a:t>Scanpaths</a:t>
            </a:r>
            <a:endParaRPr lang="cs-CZ" dirty="0"/>
          </a:p>
        </p:txBody>
      </p:sp>
      <p:pic>
        <p:nvPicPr>
          <p:cNvPr id="8194" name="Picture 2" descr="Gaze plot">
            <a:extLst>
              <a:ext uri="{FF2B5EF4-FFF2-40B4-BE49-F238E27FC236}">
                <a16:creationId xmlns:a16="http://schemas.microsoft.com/office/drawing/2014/main" id="{005412B0-D9EE-4829-9520-859CB0C4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87" y="1409700"/>
            <a:ext cx="4515379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journals.plos.org/plosone/article/figure/image?size=large&amp;id=10.1371/journal.pone.0017740.g002">
            <a:extLst>
              <a:ext uri="{FF2B5EF4-FFF2-40B4-BE49-F238E27FC236}">
                <a16:creationId xmlns:a16="http://schemas.microsoft.com/office/drawing/2014/main" id="{D5E9EF4E-A65E-490F-BD3D-255C256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69" y="3314700"/>
            <a:ext cx="47434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454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AE6EC-2B81-41C2-9DE4-BB0515FD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statistics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195E0E-B7BE-4D03-AFBF-38F90FE93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Compare</a:t>
            </a:r>
            <a:r>
              <a:rPr lang="cs-CZ" dirty="0"/>
              <a:t> </a:t>
            </a:r>
            <a:r>
              <a:rPr lang="cs-CZ" dirty="0" err="1"/>
              <a:t>eye</a:t>
            </a:r>
            <a:r>
              <a:rPr lang="cs-CZ" dirty="0"/>
              <a:t> </a:t>
            </a:r>
            <a:r>
              <a:rPr lang="cs-CZ" dirty="0" err="1"/>
              <a:t>movement</a:t>
            </a:r>
            <a:r>
              <a:rPr lang="cs-CZ" dirty="0"/>
              <a:t> </a:t>
            </a:r>
            <a:r>
              <a:rPr lang="cs-CZ" dirty="0" err="1"/>
              <a:t>descriptive</a:t>
            </a:r>
            <a:r>
              <a:rPr lang="cs-CZ" dirty="0"/>
              <a:t> </a:t>
            </a:r>
            <a:r>
              <a:rPr lang="cs-CZ" dirty="0" err="1"/>
              <a:t>statistics</a:t>
            </a:r>
            <a:r>
              <a:rPr lang="cs-CZ" dirty="0"/>
              <a:t> per </a:t>
            </a:r>
            <a:r>
              <a:rPr lang="cs-CZ" dirty="0" err="1"/>
              <a:t>each</a:t>
            </a:r>
            <a:r>
              <a:rPr lang="cs-CZ" dirty="0"/>
              <a:t> </a:t>
            </a:r>
            <a:r>
              <a:rPr lang="cs-CZ" dirty="0" err="1"/>
              <a:t>condition</a:t>
            </a:r>
            <a:endParaRPr lang="cs-CZ" dirty="0"/>
          </a:p>
          <a:p>
            <a:pPr lvl="1"/>
            <a:r>
              <a:rPr lang="cs-CZ" dirty="0"/>
              <a:t> </a:t>
            </a:r>
            <a:r>
              <a:rPr lang="cs-CZ" dirty="0" err="1"/>
              <a:t>number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fixations</a:t>
            </a:r>
            <a:r>
              <a:rPr lang="cs-CZ" dirty="0"/>
              <a:t>, </a:t>
            </a:r>
            <a:r>
              <a:rPr lang="cs-CZ" dirty="0" err="1"/>
              <a:t>duration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fixation</a:t>
            </a:r>
            <a:r>
              <a:rPr lang="cs-CZ" dirty="0"/>
              <a:t>, </a:t>
            </a:r>
            <a:r>
              <a:rPr lang="cs-CZ" dirty="0" err="1"/>
              <a:t>saccade</a:t>
            </a:r>
            <a:r>
              <a:rPr lang="cs-CZ" dirty="0"/>
              <a:t> </a:t>
            </a:r>
            <a:r>
              <a:rPr lang="cs-CZ" dirty="0" err="1"/>
              <a:t>length</a:t>
            </a:r>
            <a:r>
              <a:rPr lang="cs-CZ" dirty="0"/>
              <a:t>, </a:t>
            </a:r>
            <a:r>
              <a:rPr lang="cs-CZ" dirty="0" err="1"/>
              <a:t>saccade</a:t>
            </a:r>
            <a:r>
              <a:rPr lang="cs-CZ" dirty="0"/>
              <a:t> </a:t>
            </a:r>
            <a:r>
              <a:rPr lang="cs-CZ" dirty="0" err="1"/>
              <a:t>amplitude</a:t>
            </a:r>
            <a:endParaRPr lang="cs-CZ" dirty="0"/>
          </a:p>
          <a:p>
            <a:r>
              <a:rPr lang="cs-CZ" dirty="0" err="1"/>
              <a:t>Usually</a:t>
            </a:r>
            <a:r>
              <a:rPr lang="cs-CZ" dirty="0"/>
              <a:t> </a:t>
            </a:r>
            <a:r>
              <a:rPr lang="cs-CZ" dirty="0" err="1"/>
              <a:t>accompanied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AOI </a:t>
            </a:r>
            <a:r>
              <a:rPr lang="cs-CZ" dirty="0" err="1"/>
              <a:t>analysis</a:t>
            </a:r>
            <a:endParaRPr lang="cs-CZ" dirty="0"/>
          </a:p>
          <a:p>
            <a:pPr lvl="1"/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sum </a:t>
            </a:r>
            <a:r>
              <a:rPr lang="cs-CZ" dirty="0" err="1"/>
              <a:t>all</a:t>
            </a:r>
            <a:r>
              <a:rPr lang="cs-CZ" dirty="0"/>
              <a:t> </a:t>
            </a:r>
            <a:r>
              <a:rPr lang="cs-CZ" dirty="0" err="1"/>
              <a:t>fixations</a:t>
            </a:r>
            <a:r>
              <a:rPr lang="cs-CZ" dirty="0"/>
              <a:t> in </a:t>
            </a:r>
            <a:r>
              <a:rPr lang="cs-CZ" dirty="0" err="1"/>
              <a:t>each</a:t>
            </a:r>
            <a:r>
              <a:rPr lang="cs-CZ" dirty="0"/>
              <a:t> AOI to </a:t>
            </a:r>
            <a:r>
              <a:rPr lang="cs-CZ" dirty="0" err="1"/>
              <a:t>get</a:t>
            </a:r>
            <a:r>
              <a:rPr lang="cs-CZ" dirty="0"/>
              <a:t> a </a:t>
            </a:r>
            <a:r>
              <a:rPr lang="cs-CZ" dirty="0" err="1"/>
              <a:t>dwell</a:t>
            </a:r>
            <a:r>
              <a:rPr lang="cs-CZ" dirty="0"/>
              <a:t> </a:t>
            </a:r>
            <a:r>
              <a:rPr lang="cs-CZ" dirty="0" err="1"/>
              <a:t>time</a:t>
            </a:r>
            <a:endParaRPr lang="en-US" dirty="0"/>
          </a:p>
          <a:p>
            <a:r>
              <a:rPr lang="en-US" dirty="0"/>
              <a:t>Temporal order of fixations is not important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8727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29D228-CBA1-4479-84B1-BC99C1BE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statistics</a:t>
            </a:r>
            <a:r>
              <a:rPr lang="cs-CZ" dirty="0"/>
              <a:t> </a:t>
            </a:r>
            <a:r>
              <a:rPr lang="cs-CZ" dirty="0" err="1"/>
              <a:t>analysis</a:t>
            </a:r>
            <a:r>
              <a:rPr lang="cs-CZ" dirty="0"/>
              <a:t> </a:t>
            </a:r>
            <a:r>
              <a:rPr lang="cs-CZ" dirty="0" err="1"/>
              <a:t>example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CF1391-5158-4E20-9229-DB2FD0886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5">
            <a:extLst>
              <a:ext uri="{FF2B5EF4-FFF2-40B4-BE49-F238E27FC236}">
                <a16:creationId xmlns:a16="http://schemas.microsoft.com/office/drawing/2014/main" id="{0493059C-A2EE-48C1-8F1A-D4C51487B4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089031" y="2156655"/>
            <a:ext cx="5715000" cy="3341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864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D4DE0E-21DA-47B5-A150-CC3D0FBB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measure</a:t>
            </a:r>
            <a:r>
              <a:rPr lang="cs-CZ" dirty="0"/>
              <a:t> </a:t>
            </a:r>
            <a:r>
              <a:rPr lang="cs-CZ" dirty="0" err="1"/>
              <a:t>eye</a:t>
            </a:r>
            <a:r>
              <a:rPr lang="cs-CZ" dirty="0"/>
              <a:t> </a:t>
            </a:r>
            <a:r>
              <a:rPr lang="cs-CZ" dirty="0" err="1"/>
              <a:t>movements</a:t>
            </a:r>
            <a:r>
              <a:rPr lang="cs-CZ" dirty="0"/>
              <a:t>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30435E-BA74-4C57-8B10-432B05316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8300" cy="4351338"/>
          </a:xfrm>
        </p:spPr>
        <p:txBody>
          <a:bodyPr/>
          <a:lstStyle/>
          <a:p>
            <a:r>
              <a:rPr lang="cs-CZ" dirty="0" err="1"/>
              <a:t>Eye</a:t>
            </a:r>
            <a:r>
              <a:rPr lang="cs-CZ" dirty="0"/>
              <a:t> </a:t>
            </a:r>
            <a:r>
              <a:rPr lang="cs-CZ" dirty="0" err="1"/>
              <a:t>movements</a:t>
            </a:r>
            <a:r>
              <a:rPr lang="cs-CZ" dirty="0"/>
              <a:t> and </a:t>
            </a:r>
            <a:r>
              <a:rPr lang="cs-CZ" dirty="0" err="1"/>
              <a:t>attention</a:t>
            </a:r>
            <a:r>
              <a:rPr lang="cs-CZ" dirty="0"/>
              <a:t> are </a:t>
            </a:r>
            <a:r>
              <a:rPr lang="cs-CZ" dirty="0" err="1"/>
              <a:t>connected</a:t>
            </a:r>
            <a:endParaRPr lang="cs-CZ" dirty="0"/>
          </a:p>
        </p:txBody>
      </p:sp>
      <p:pic>
        <p:nvPicPr>
          <p:cNvPr id="7170" name="Picture 2" descr="VÃ½sledek obrÃ¡zku pro eye tracker data quality">
            <a:extLst>
              <a:ext uri="{FF2B5EF4-FFF2-40B4-BE49-F238E27FC236}">
                <a16:creationId xmlns:a16="http://schemas.microsoft.com/office/drawing/2014/main" id="{4417228B-16BF-442E-9B1B-0604409DF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1825625"/>
            <a:ext cx="4714875" cy="432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059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29D228-CBA1-4479-84B1-BC99C1BE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statistics</a:t>
            </a:r>
            <a:r>
              <a:rPr lang="cs-CZ" dirty="0"/>
              <a:t> </a:t>
            </a:r>
            <a:r>
              <a:rPr lang="cs-CZ" dirty="0" err="1"/>
              <a:t>analysis</a:t>
            </a:r>
            <a:r>
              <a:rPr lang="cs-CZ" dirty="0"/>
              <a:t> </a:t>
            </a:r>
            <a:r>
              <a:rPr lang="cs-CZ" dirty="0" err="1"/>
              <a:t>example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CF1391-5158-4E20-9229-DB2FD0886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Define</a:t>
            </a:r>
            <a:r>
              <a:rPr lang="cs-CZ" dirty="0"/>
              <a:t> </a:t>
            </a:r>
            <a:r>
              <a:rPr lang="cs-CZ" dirty="0" err="1"/>
              <a:t>AOIs</a:t>
            </a:r>
            <a:endParaRPr lang="cs-CZ" dirty="0"/>
          </a:p>
          <a:p>
            <a:pPr lvl="1"/>
            <a:r>
              <a:rPr lang="cs-CZ" dirty="0" err="1"/>
              <a:t>Red</a:t>
            </a:r>
            <a:r>
              <a:rPr lang="cs-CZ" dirty="0"/>
              <a:t> – GUI </a:t>
            </a:r>
            <a:r>
              <a:rPr lang="cs-CZ" dirty="0" err="1"/>
              <a:t>parts</a:t>
            </a:r>
            <a:endParaRPr lang="cs-CZ" dirty="0"/>
          </a:p>
          <a:p>
            <a:pPr lvl="1"/>
            <a:r>
              <a:rPr lang="cs-CZ" dirty="0"/>
              <a:t>Blue – </a:t>
            </a:r>
            <a:r>
              <a:rPr lang="cs-CZ" dirty="0" err="1"/>
              <a:t>flower</a:t>
            </a:r>
            <a:endParaRPr lang="cs-CZ" dirty="0"/>
          </a:p>
          <a:p>
            <a:pPr lvl="1"/>
            <a:r>
              <a:rPr lang="cs-CZ" dirty="0"/>
              <a:t>Green – </a:t>
            </a:r>
            <a:r>
              <a:rPr lang="cs-CZ" dirty="0" err="1"/>
              <a:t>dynamic</a:t>
            </a:r>
            <a:r>
              <a:rPr lang="cs-CZ" dirty="0"/>
              <a:t> </a:t>
            </a:r>
            <a:r>
              <a:rPr lang="cs-CZ" dirty="0" err="1"/>
              <a:t>items</a:t>
            </a:r>
            <a:endParaRPr lang="cs-CZ" dirty="0"/>
          </a:p>
          <a:p>
            <a:endParaRPr lang="cs-CZ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A2A628-D3AC-4B89-BAB9-72BEE3786A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62" y="2294731"/>
            <a:ext cx="5723890" cy="34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6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0261E1-9879-45FA-B2FB-8F51461B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Simple</a:t>
            </a:r>
            <a:r>
              <a:rPr lang="cs-CZ" dirty="0"/>
              <a:t> </a:t>
            </a:r>
            <a:r>
              <a:rPr lang="cs-CZ" dirty="0" err="1"/>
              <a:t>statistics</a:t>
            </a:r>
            <a:r>
              <a:rPr lang="cs-CZ" dirty="0"/>
              <a:t> </a:t>
            </a:r>
            <a:r>
              <a:rPr lang="cs-CZ" dirty="0" err="1"/>
              <a:t>analysis</a:t>
            </a:r>
            <a:r>
              <a:rPr lang="cs-CZ" dirty="0"/>
              <a:t> </a:t>
            </a:r>
            <a:r>
              <a:rPr lang="cs-CZ" dirty="0" err="1"/>
              <a:t>example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315CAE-44DD-45F8-B292-319C01EAE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52E9E1F-2400-46A2-BE1A-27DA12185E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8565" y="2739879"/>
            <a:ext cx="4877435" cy="30429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A598203-E06E-4819-BBEE-DEC8392E74D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5715"/>
            <a:ext cx="5723890" cy="34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3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078990-653B-47EF-A223-64640D85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Scan</a:t>
            </a:r>
            <a:r>
              <a:rPr lang="cs-CZ" dirty="0"/>
              <a:t> </a:t>
            </a:r>
            <a:r>
              <a:rPr lang="cs-CZ" dirty="0" err="1"/>
              <a:t>paths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F5CC6B-5577-44D5-8B31-FBC74E545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1554" cy="4351338"/>
          </a:xfrm>
        </p:spPr>
        <p:txBody>
          <a:bodyPr/>
          <a:lstStyle/>
          <a:p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Yarbus</a:t>
            </a:r>
            <a:r>
              <a:rPr lang="cs-CZ" dirty="0"/>
              <a:t> (1967) and </a:t>
            </a:r>
            <a:r>
              <a:rPr lang="cs-CZ" dirty="0" err="1"/>
              <a:t>Noton</a:t>
            </a:r>
            <a:r>
              <a:rPr lang="en-US" dirty="0"/>
              <a:t> &amp; Stark (1971)</a:t>
            </a:r>
          </a:p>
          <a:p>
            <a:r>
              <a:rPr lang="en-US" dirty="0"/>
              <a:t>Temporal order of fixation is also of interest</a:t>
            </a:r>
          </a:p>
          <a:p>
            <a:endParaRPr lang="cs-CZ" dirty="0"/>
          </a:p>
        </p:txBody>
      </p:sp>
      <p:pic>
        <p:nvPicPr>
          <p:cNvPr id="8194" name="Picture 2" descr="Výsledek obrázku pro yarbus">
            <a:extLst>
              <a:ext uri="{FF2B5EF4-FFF2-40B4-BE49-F238E27FC236}">
                <a16:creationId xmlns:a16="http://schemas.microsoft.com/office/drawing/2014/main" id="{39C4B955-C16F-407D-AA27-550680DA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10" y="1690688"/>
            <a:ext cx="509548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71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E74B4C-4EDA-48EB-BD54-C36A6D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Methods for analyzing </a:t>
            </a:r>
            <a:r>
              <a:rPr lang="en-US" dirty="0" err="1"/>
              <a:t>scanpaths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E5C77B-C5D4-4080-9C2D-DF2FB26B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9554" cy="4351338"/>
          </a:xfrm>
        </p:spPr>
        <p:txBody>
          <a:bodyPr/>
          <a:lstStyle/>
          <a:p>
            <a:r>
              <a:rPr lang="en-US" dirty="0"/>
              <a:t>String distance metrics</a:t>
            </a:r>
          </a:p>
          <a:p>
            <a:pPr lvl="1"/>
            <a:r>
              <a:rPr lang="en-US" dirty="0" err="1"/>
              <a:t>Levenshtein</a:t>
            </a:r>
            <a:r>
              <a:rPr lang="en-US" dirty="0"/>
              <a:t> distance</a:t>
            </a:r>
          </a:p>
          <a:p>
            <a:pPr lvl="2"/>
            <a:r>
              <a:rPr lang="en-US" dirty="0"/>
              <a:t>divide screen into regions and code each with letter</a:t>
            </a:r>
            <a:endParaRPr lang="cs-CZ" dirty="0"/>
          </a:p>
        </p:txBody>
      </p:sp>
      <p:pic>
        <p:nvPicPr>
          <p:cNvPr id="5122" name="Picture 2" descr="Výsledek obrázku pro levenshtein distance scanpath">
            <a:extLst>
              <a:ext uri="{FF2B5EF4-FFF2-40B4-BE49-F238E27FC236}">
                <a16:creationId xmlns:a16="http://schemas.microsoft.com/office/drawing/2014/main" id="{1CBE0A63-FD8D-4C50-A14B-60C360C74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0630"/>
            <a:ext cx="5173540" cy="329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Výsledek obrázku pro levenshtein aoi scanpath">
            <a:extLst>
              <a:ext uri="{FF2B5EF4-FFF2-40B4-BE49-F238E27FC236}">
                <a16:creationId xmlns:a16="http://schemas.microsoft.com/office/drawing/2014/main" id="{E3FDF456-3525-4CF1-AFEB-A6ED459F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769" y="3118126"/>
            <a:ext cx="4081501" cy="260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659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73701E-2955-4BD3-BA32-B6D1FF2F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for analyzing </a:t>
            </a:r>
            <a:r>
              <a:rPr lang="en-US" dirty="0" err="1"/>
              <a:t>scanpaths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2A71BC7-01F9-4AA9-BB88-1AD61C89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1082" cy="4351338"/>
          </a:xfrm>
        </p:spPr>
        <p:txBody>
          <a:bodyPr/>
          <a:lstStyle/>
          <a:p>
            <a:r>
              <a:rPr lang="en-US" dirty="0" err="1"/>
              <a:t>Multimatch</a:t>
            </a:r>
            <a:endParaRPr lang="en-US" dirty="0"/>
          </a:p>
          <a:p>
            <a:pPr lvl="1"/>
            <a:r>
              <a:rPr lang="en-US" dirty="0"/>
              <a:t>Complex approach to measuring similarity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AD34B72-A81F-480F-9690-76B0E1E0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876" y="1343883"/>
            <a:ext cx="4149969" cy="55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84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E74B4C-4EDA-48EB-BD54-C36A6D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Methods for analyzing scanpaths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E5C77B-C5D4-4080-9C2D-DF2FB26BC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860323" cy="4351338"/>
          </a:xfrm>
        </p:spPr>
        <p:txBody>
          <a:bodyPr/>
          <a:lstStyle/>
          <a:p>
            <a:pPr lvl="1"/>
            <a:r>
              <a:rPr lang="en-US" dirty="0"/>
              <a:t>Saliency-based metrics</a:t>
            </a:r>
            <a:endParaRPr lang="cs-CZ" dirty="0"/>
          </a:p>
          <a:p>
            <a:pPr lvl="2"/>
            <a:r>
              <a:rPr lang="cs-CZ" dirty="0" err="1"/>
              <a:t>Seet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points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</a:t>
            </a:r>
            <a:r>
              <a:rPr lang="cs-CZ" dirty="0" err="1"/>
              <a:t>convolved</a:t>
            </a:r>
            <a:r>
              <a:rPr lang="cs-CZ" dirty="0"/>
              <a:t>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Gaussian</a:t>
            </a:r>
            <a:endParaRPr lang="cs-CZ" dirty="0"/>
          </a:p>
          <a:p>
            <a:pPr lvl="1"/>
            <a:endParaRPr lang="cs-CZ" dirty="0"/>
          </a:p>
          <a:p>
            <a:pPr lvl="1"/>
            <a:r>
              <a:rPr lang="cs-CZ" dirty="0" err="1"/>
              <a:t>Kullback-Leibler</a:t>
            </a:r>
            <a:r>
              <a:rPr lang="cs-CZ" dirty="0"/>
              <a:t> divergence</a:t>
            </a:r>
            <a:endParaRPr lang="en-US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73FD644-B740-45C4-890C-D4D9C7BF4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553" y="4392978"/>
            <a:ext cx="7515183" cy="1679576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2B6E9E5C-1114-49CC-AABA-21660B04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31" y="3434862"/>
            <a:ext cx="2124075" cy="62865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455288FF-78BC-4C3A-90BB-843CB6113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229" y="2126884"/>
            <a:ext cx="1752600" cy="67627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4ACB61B-8008-407C-B6C9-A181E9374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598" y="2264996"/>
            <a:ext cx="16954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40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70CCB0-7825-444D-A279-7A132B97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Scanpath</a:t>
            </a:r>
            <a:r>
              <a:rPr lang="en-US" dirty="0"/>
              <a:t> analysis example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13B6A7C-9AD0-4699-B5F2-E5118B34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Object tracking task</a:t>
            </a:r>
          </a:p>
          <a:p>
            <a:endParaRPr lang="en-US" dirty="0"/>
          </a:p>
          <a:p>
            <a:endParaRPr lang="cs-CZ" dirty="0"/>
          </a:p>
        </p:txBody>
      </p:sp>
      <p:pic>
        <p:nvPicPr>
          <p:cNvPr id="4" name="Online médium 3" title="Multiple Object Tracking demo">
            <a:hlinkClick r:id="" action="ppaction://media"/>
            <a:extLst>
              <a:ext uri="{FF2B5EF4-FFF2-40B4-BE49-F238E27FC236}">
                <a16:creationId xmlns:a16="http://schemas.microsoft.com/office/drawing/2014/main" id="{497B5095-8164-4A73-AB26-F0A5608034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8000" y="251166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1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EE75E18-44F5-48D9-9F58-43A623C9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Scanpath</a:t>
            </a:r>
            <a:r>
              <a:rPr lang="en-US" dirty="0"/>
              <a:t> analysis example - Methods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990A2AB-175E-4965-8CA6-63B8CD95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879" y="1938582"/>
            <a:ext cx="5147067" cy="4242654"/>
          </a:xfrm>
          <a:prstGeom prst="rect">
            <a:avLst/>
          </a:prstGeom>
        </p:spPr>
      </p:pic>
      <p:pic>
        <p:nvPicPr>
          <p:cNvPr id="9218" name="Picture 2" descr="Výsledek obrázku pro Flipping the stimulus: Effects on scanpath coherence?">
            <a:extLst>
              <a:ext uri="{FF2B5EF4-FFF2-40B4-BE49-F238E27FC236}">
                <a16:creationId xmlns:a16="http://schemas.microsoft.com/office/drawing/2014/main" id="{453434DA-6FA7-40E4-B289-099391B285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2" y="3793392"/>
            <a:ext cx="5247997" cy="26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Výsledek obrázku pro Flipping the stimulus: Effects on scanpath coherence?">
            <a:extLst>
              <a:ext uri="{FF2B5EF4-FFF2-40B4-BE49-F238E27FC236}">
                <a16:creationId xmlns:a16="http://schemas.microsoft.com/office/drawing/2014/main" id="{ECA327C6-0C5D-4FB8-966B-9C62BFDDD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54" y="2138973"/>
            <a:ext cx="5589392" cy="14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029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FC0461-F425-458D-8FED-C6FD9165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Scanpath</a:t>
            </a:r>
            <a:r>
              <a:rPr lang="en-US" dirty="0"/>
              <a:t> analysis example - Results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2768BD-F995-4500-B088-AFDD702C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C16984D-6D4D-4FDC-811E-FDB04816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22" y="1460500"/>
            <a:ext cx="574361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63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4B7A5A-7330-455A-B079-EFEB9E11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Pupilometry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A4B0CB8-DEF1-4BB2-8926-8D6AD8CED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Eye trackers measure size of the pupil</a:t>
            </a:r>
          </a:p>
          <a:p>
            <a:r>
              <a:rPr lang="en-US" dirty="0"/>
              <a:t>Eyes dilatate, when exposed to dark</a:t>
            </a:r>
          </a:p>
          <a:p>
            <a:r>
              <a:rPr lang="en-US" dirty="0"/>
              <a:t>Also can be used as a marker of emotional response, hunger, </a:t>
            </a:r>
            <a:r>
              <a:rPr lang="en-US" dirty="0" err="1"/>
              <a:t>sleepness</a:t>
            </a:r>
            <a:r>
              <a:rPr lang="en-US" dirty="0"/>
              <a:t>… </a:t>
            </a:r>
            <a:endParaRPr lang="cs-CZ" dirty="0"/>
          </a:p>
        </p:txBody>
      </p:sp>
      <p:pic>
        <p:nvPicPr>
          <p:cNvPr id="11266" name="Picture 2" descr="Výsledek obrázku pro pupillometry cogsci">
            <a:extLst>
              <a:ext uri="{FF2B5EF4-FFF2-40B4-BE49-F238E27FC236}">
                <a16:creationId xmlns:a16="http://schemas.microsoft.com/office/drawing/2014/main" id="{777F3142-788E-4052-B1B3-190B33CA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342" y="4228306"/>
            <a:ext cx="5066064" cy="183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C61E807F-E93E-4769-B620-B366FD4E3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94" y="3978275"/>
            <a:ext cx="31908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0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C3A561-1CA9-4E83-94C2-5B1C4A15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Human</a:t>
            </a:r>
            <a:r>
              <a:rPr lang="cs-CZ" dirty="0"/>
              <a:t> </a:t>
            </a:r>
            <a:r>
              <a:rPr lang="cs-CZ" dirty="0" err="1"/>
              <a:t>eye</a:t>
            </a:r>
            <a:r>
              <a:rPr lang="cs-CZ" dirty="0"/>
              <a:t> anatomy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2EF69F-7E46-40F1-9690-18AA45A69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026" name="Picture 2" descr="Výsledek obrázku pro eye structure">
            <a:extLst>
              <a:ext uri="{FF2B5EF4-FFF2-40B4-BE49-F238E27FC236}">
                <a16:creationId xmlns:a16="http://schemas.microsoft.com/office/drawing/2014/main" id="{3E031BBF-1DE3-4780-AB93-EE3601072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179995"/>
            <a:ext cx="50863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551BD108-25DE-4AB9-9205-6B033E4F2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37" y="1838325"/>
            <a:ext cx="4322063" cy="415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96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04E128-6E32-4BB4-A198-503EEC8EE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 err="1"/>
              <a:t>Accuracy</a:t>
            </a:r>
            <a:r>
              <a:rPr lang="cs-CZ" dirty="0"/>
              <a:t> a</a:t>
            </a:r>
            <a:r>
              <a:rPr lang="en-US" dirty="0" err="1"/>
              <a:t>nd</a:t>
            </a:r>
            <a:r>
              <a:rPr lang="cs-CZ" dirty="0"/>
              <a:t> </a:t>
            </a:r>
            <a:r>
              <a:rPr lang="cs-CZ" dirty="0" err="1"/>
              <a:t>precision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C5DEED3-6DA9-4795-A977-8BEC61F1E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Eye</a:t>
            </a:r>
            <a:r>
              <a:rPr lang="cs-CZ" dirty="0"/>
              <a:t> data </a:t>
            </a:r>
            <a:r>
              <a:rPr lang="cs-CZ" dirty="0" err="1"/>
              <a:t>quality</a:t>
            </a:r>
            <a:endParaRPr lang="cs-CZ" dirty="0"/>
          </a:p>
        </p:txBody>
      </p:sp>
      <p:pic>
        <p:nvPicPr>
          <p:cNvPr id="6148" name="Picture 4" descr="VÃ½sledek obrÃ¡zku pro accuracy precision">
            <a:extLst>
              <a:ext uri="{FF2B5EF4-FFF2-40B4-BE49-F238E27FC236}">
                <a16:creationId xmlns:a16="http://schemas.microsoft.com/office/drawing/2014/main" id="{D7A8135F-4E1C-4522-9AD3-AC1DA0FF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13" y="1825625"/>
            <a:ext cx="5894387" cy="39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1AF27297-6260-4142-A172-5A90B2269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8" y="3132687"/>
            <a:ext cx="59436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65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081BE8-0894-4348-BAFC-6DB5BE96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and precision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E952C7C-AEE6-4846-979E-E6CC8124E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D55E374-B38D-40D7-821A-AF76692AB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572724"/>
            <a:ext cx="4981575" cy="509587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2E6A330C-7216-44FE-85F4-A2923A35F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09" y="1825625"/>
            <a:ext cx="3620966" cy="367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25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F1AEE8-E9F3-4716-ABCF-0DE8A2B7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influence data quality?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0F2D150-3BAF-470F-A55D-11A287BB1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5462" cy="4351338"/>
          </a:xfrm>
        </p:spPr>
        <p:txBody>
          <a:bodyPr/>
          <a:lstStyle/>
          <a:p>
            <a:r>
              <a:rPr lang="en-US" dirty="0"/>
              <a:t>Participants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Task</a:t>
            </a:r>
          </a:p>
          <a:p>
            <a:r>
              <a:rPr lang="en-US" dirty="0"/>
              <a:t>Recording environment</a:t>
            </a:r>
          </a:p>
          <a:p>
            <a:r>
              <a:rPr lang="en-US" dirty="0"/>
              <a:t>Geometry of the experimental setup</a:t>
            </a:r>
          </a:p>
          <a:p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AA05CFF-A9DE-4191-8EA9-63083316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014" y="571500"/>
            <a:ext cx="3952875" cy="2857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DE4A6D3-50F0-4F69-82F3-733043E32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014" y="3692525"/>
            <a:ext cx="37719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17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BF3CD0-F94F-476F-B6DA-3BCB486A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workflow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6B6155-4F69-4063-9A95-546AAC61B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task in appropriate software (Octave + </a:t>
            </a:r>
            <a:r>
              <a:rPr lang="en-US" dirty="0" err="1"/>
              <a:t>Psychtoolbox</a:t>
            </a:r>
            <a:r>
              <a:rPr lang="en-US" dirty="0"/>
              <a:t>)</a:t>
            </a:r>
          </a:p>
          <a:p>
            <a:r>
              <a:rPr lang="en-US" dirty="0"/>
              <a:t>Welcome participant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Calibrate eye-tracker</a:t>
            </a:r>
          </a:p>
          <a:p>
            <a:r>
              <a:rPr lang="en-US" dirty="0">
                <a:sym typeface="Wingdings" panose="05000000000000000000" pitchFamily="2" charset="2"/>
              </a:rPr>
              <a:t>Validate eye tracker</a:t>
            </a:r>
          </a:p>
          <a:p>
            <a:r>
              <a:rPr lang="en-US" dirty="0">
                <a:sym typeface="Wingdings" panose="05000000000000000000" pitchFamily="2" charset="2"/>
              </a:rPr>
              <a:t>Measure the experiment</a:t>
            </a:r>
          </a:p>
          <a:p>
            <a:r>
              <a:rPr lang="en-US" dirty="0">
                <a:sym typeface="Wingdings" panose="05000000000000000000" pitchFamily="2" charset="2"/>
              </a:rPr>
              <a:t>Load data from eye-tracker</a:t>
            </a:r>
          </a:p>
          <a:p>
            <a:r>
              <a:rPr lang="en-US" dirty="0">
                <a:sym typeface="Wingdings" panose="05000000000000000000" pitchFamily="2" charset="2"/>
              </a:rPr>
              <a:t>Preprocess data (remove blinks, compute fixations, …)</a:t>
            </a:r>
          </a:p>
          <a:p>
            <a:r>
              <a:rPr lang="en-US" dirty="0">
                <a:sym typeface="Wingdings" panose="05000000000000000000" pitchFamily="2" charset="2"/>
              </a:rPr>
              <a:t>Perform final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279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0759A7E-A863-4561-88F5-5309803A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Calibration</a:t>
            </a:r>
            <a:r>
              <a:rPr lang="cs-CZ" dirty="0"/>
              <a:t> and </a:t>
            </a:r>
            <a:r>
              <a:rPr lang="cs-CZ" dirty="0" err="1"/>
              <a:t>validation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A129A0F-26E7-494A-BD56-7392E303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First</a:t>
            </a:r>
            <a:r>
              <a:rPr lang="cs-CZ" dirty="0"/>
              <a:t> step </a:t>
            </a:r>
            <a:r>
              <a:rPr lang="cs-CZ" dirty="0" err="1"/>
              <a:t>before</a:t>
            </a:r>
            <a:r>
              <a:rPr lang="cs-CZ" dirty="0"/>
              <a:t> </a:t>
            </a:r>
            <a:r>
              <a:rPr lang="cs-CZ" dirty="0" err="1"/>
              <a:t>actual</a:t>
            </a:r>
            <a:r>
              <a:rPr lang="cs-CZ" dirty="0"/>
              <a:t> </a:t>
            </a:r>
            <a:r>
              <a:rPr lang="cs-CZ" dirty="0" err="1"/>
              <a:t>measurement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CAD7106-4205-4CA0-8F44-C93CEAF0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768" y="2800717"/>
            <a:ext cx="4579938" cy="3365500"/>
          </a:xfrm>
          <a:prstGeom prst="rect">
            <a:avLst/>
          </a:prstGeom>
        </p:spPr>
      </p:pic>
      <p:sp>
        <p:nvSpPr>
          <p:cNvPr id="6" name="AutoShape 2" descr="VÃ½sledek obrÃ¡zku pro pupil labs calibration">
            <a:extLst>
              <a:ext uri="{FF2B5EF4-FFF2-40B4-BE49-F238E27FC236}">
                <a16:creationId xmlns:a16="http://schemas.microsoft.com/office/drawing/2014/main" id="{46E60D22-CDEE-4210-B0CC-CEF7F9C11D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0242" name="Picture 2" descr="Související obrázek">
            <a:extLst>
              <a:ext uri="{FF2B5EF4-FFF2-40B4-BE49-F238E27FC236}">
                <a16:creationId xmlns:a16="http://schemas.microsoft.com/office/drawing/2014/main" id="{A24E8963-E1A1-49E0-8699-F155A2A27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4" y="2506662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92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54B099-FABA-4E03-8832-4A6E824E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raw data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3EBF6E-B52F-4FBA-B956-AA939461E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E5613A5-BD04-4F99-B566-52B55225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684" y="1453661"/>
            <a:ext cx="7544693" cy="53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46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54B099-FABA-4E03-8832-4A6E824E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raw data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3EBF6E-B52F-4FBA-B956-AA939461E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32B6FAD-B84A-4843-A10F-98F6424D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958852"/>
            <a:ext cx="8924925" cy="122872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38E7E418-58C2-488C-84C0-94DDBB3DF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111" y="3557954"/>
            <a:ext cx="69151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15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5B23DD-23CA-49C6-B15E-8DC4DDF9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ETRA Challenge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A57A57F-5F4F-41B0-B5C5-816216F80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ETRA – Eye tracking research and applications</a:t>
            </a:r>
          </a:p>
          <a:p>
            <a:r>
              <a:rPr lang="en-US" dirty="0"/>
              <a:t>4 tasks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49C7466-CCF0-43EC-80C3-0A5A3E87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49" y="2287587"/>
            <a:ext cx="5761135" cy="46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21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F80B95-5A9C-43C1-B582-16C2EEE6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0C7877-987D-4920-B77B-8D2857B8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8 subjects</a:t>
            </a:r>
          </a:p>
          <a:p>
            <a:r>
              <a:rPr lang="en-US" sz="2000" dirty="0"/>
              <a:t>Data format</a:t>
            </a:r>
          </a:p>
          <a:p>
            <a:pPr lvl="1"/>
            <a:r>
              <a:rPr lang="en-US" sz="1600" dirty="0"/>
              <a:t>Subject identifier.</a:t>
            </a:r>
          </a:p>
          <a:p>
            <a:pPr lvl="1"/>
            <a:r>
              <a:rPr lang="en-US" sz="1600" dirty="0"/>
              <a:t>Task (Fixation or free viewing).</a:t>
            </a:r>
          </a:p>
          <a:p>
            <a:pPr lvl="1"/>
            <a:r>
              <a:rPr lang="en-US" sz="1600" dirty="0"/>
              <a:t>Visual scene type (Blank, Natural, Picture puzzle, Where's Waldo).</a:t>
            </a:r>
          </a:p>
          <a:p>
            <a:pPr lvl="1"/>
            <a:r>
              <a:rPr lang="en-US" sz="1600" dirty="0"/>
              <a:t>Visual scene image file.</a:t>
            </a:r>
          </a:p>
          <a:p>
            <a:pPr lvl="1"/>
            <a:r>
              <a:rPr lang="en-US" sz="1600" dirty="0"/>
              <a:t>45 s of binocular ere movement data.</a:t>
            </a:r>
          </a:p>
          <a:p>
            <a:pPr lvl="1"/>
            <a:r>
              <a:rPr lang="en-US" sz="1600" dirty="0"/>
              <a:t>For Picture puzzle and where's Waldo trials the locations of the clicks where subjects indicated differences or Waldo characters.</a:t>
            </a:r>
          </a:p>
          <a:p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3B32EA6-0B2B-451C-B589-BE4E05B8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4625975"/>
            <a:ext cx="99726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61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2989D8-D389-4B61-891E-AC5E861E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recordings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9B56DD-DC6A-4D95-B0E5-2454E79F6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Puzzle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 – left, R – right; Ignore*</a:t>
            </a:r>
            <a:r>
              <a:rPr lang="en-US" dirty="0" err="1"/>
              <a:t>href</a:t>
            </a:r>
            <a:r>
              <a:rPr lang="en-US" dirty="0"/>
              <a:t> columns; LP/RP pupil size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A6E938B-9C8C-483D-B8E0-1BF92E14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55" y="2561492"/>
            <a:ext cx="8852632" cy="229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9D9026-3086-4A2B-844E-B40FFD68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Type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eye</a:t>
            </a:r>
            <a:r>
              <a:rPr lang="cs-CZ" dirty="0"/>
              <a:t> </a:t>
            </a:r>
            <a:r>
              <a:rPr lang="cs-CZ" dirty="0" err="1"/>
              <a:t>movements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63A3C9-86C6-4255-B639-104E5B3C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Muscules</a:t>
            </a:r>
            <a:r>
              <a:rPr lang="cs-CZ" dirty="0"/>
              <a:t> orient fovea to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location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interest</a:t>
            </a:r>
            <a:endParaRPr lang="cs-CZ" dirty="0"/>
          </a:p>
        </p:txBody>
      </p:sp>
      <p:pic>
        <p:nvPicPr>
          <p:cNvPr id="2050" name="Picture 2" descr="Výsledek obrázku pro types of eye movements">
            <a:extLst>
              <a:ext uri="{FF2B5EF4-FFF2-40B4-BE49-F238E27FC236}">
                <a16:creationId xmlns:a16="http://schemas.microsoft.com/office/drawing/2014/main" id="{BE5D0D1E-4078-4737-81F8-9E1E01630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75" y="2815737"/>
            <a:ext cx="40481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58249D5-84B5-493A-A492-2C9819D3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982" y="2450123"/>
            <a:ext cx="4945662" cy="395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896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62AEAA-7928-4376-900F-2035F962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task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6ABB5BE-E7DC-44ED-B627-3FAADB9DE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Load data (R/python/</a:t>
            </a:r>
            <a:r>
              <a:rPr lang="en-US" dirty="0" err="1"/>
              <a:t>Jamovi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 can use </a:t>
            </a:r>
            <a:r>
              <a:rPr lang="en-US" dirty="0" err="1"/>
              <a:t>readxl</a:t>
            </a:r>
            <a:r>
              <a:rPr lang="en-US" dirty="0"/>
              <a:t> package to load data in R</a:t>
            </a:r>
          </a:p>
          <a:p>
            <a:r>
              <a:rPr lang="en-US" dirty="0"/>
              <a:t>Test some hypotheses (1-2 based on the complexity) that you find interesting (for example):</a:t>
            </a:r>
          </a:p>
          <a:p>
            <a:pPr lvl="1"/>
            <a:r>
              <a:rPr lang="en-US" dirty="0"/>
              <a:t>Do eye movement behavior change when participants were free viewing the blank screen or when viewing natural images?</a:t>
            </a:r>
          </a:p>
          <a:p>
            <a:pPr lvl="1"/>
            <a:r>
              <a:rPr lang="en-US" dirty="0"/>
              <a:t>Is number of fixations in each stimuli consistent between participants?</a:t>
            </a:r>
          </a:p>
          <a:p>
            <a:pPr lvl="1"/>
            <a:r>
              <a:rPr lang="en-US" dirty="0"/>
              <a:t>Do pupil size change, when difference in puzzle is found? Or when Waldo is found?</a:t>
            </a:r>
          </a:p>
          <a:p>
            <a:pPr lvl="1"/>
            <a:r>
              <a:rPr lang="en-US" dirty="0"/>
              <a:t>Can we predict task based on the data pattern (machine learning)?</a:t>
            </a:r>
          </a:p>
          <a:p>
            <a:r>
              <a:rPr lang="en-US" dirty="0"/>
              <a:t>Write report 2 A4 long including data description, hypotheses and results</a:t>
            </a:r>
          </a:p>
          <a:p>
            <a:r>
              <a:rPr lang="en-US" dirty="0"/>
              <a:t>Consult your hypotheses with me before the task</a:t>
            </a:r>
          </a:p>
          <a:p>
            <a:pPr lvl="1"/>
            <a:endParaRPr lang="en-US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7551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E0BF5E-8137-4FFC-B277-617845F41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crash course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F3F607-77EF-4B66-96C8-021155310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need to test differences between conditions</a:t>
            </a:r>
          </a:p>
          <a:p>
            <a:r>
              <a:rPr lang="en-US" dirty="0"/>
              <a:t>When testing differences (differences in means)</a:t>
            </a:r>
          </a:p>
          <a:p>
            <a:r>
              <a:rPr lang="en-US" dirty="0"/>
              <a:t>Studied items in each group are different</a:t>
            </a:r>
          </a:p>
          <a:p>
            <a:pPr lvl="1"/>
            <a:r>
              <a:rPr lang="en-US" dirty="0"/>
              <a:t>between two groups -&gt; independent t-tests</a:t>
            </a:r>
          </a:p>
          <a:p>
            <a:pPr lvl="1"/>
            <a:r>
              <a:rPr lang="en-US" dirty="0"/>
              <a:t>Between three and more groups -&gt; </a:t>
            </a:r>
            <a:r>
              <a:rPr lang="en-US" dirty="0" err="1"/>
              <a:t>anovas</a:t>
            </a:r>
            <a:endParaRPr lang="en-US" dirty="0"/>
          </a:p>
          <a:p>
            <a:r>
              <a:rPr lang="en-US" dirty="0"/>
              <a:t>Studied items in each group are the same (each participant is measured multiple times)</a:t>
            </a:r>
          </a:p>
          <a:p>
            <a:pPr lvl="1"/>
            <a:r>
              <a:rPr lang="en-US" dirty="0"/>
              <a:t>Two conditions -&gt; paired t-tests</a:t>
            </a:r>
          </a:p>
          <a:p>
            <a:pPr lvl="1"/>
            <a:r>
              <a:rPr lang="en-US" dirty="0"/>
              <a:t>Three or more conditions -&gt; </a:t>
            </a:r>
            <a:r>
              <a:rPr lang="en-US" dirty="0" err="1"/>
              <a:t>anovas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6326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50ACE1-35D5-462E-97F2-945D5C52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E7CB92-D648-4E4D-8329-098E1A751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test compute different test statistic</a:t>
            </a:r>
          </a:p>
          <a:p>
            <a:r>
              <a:rPr lang="en-US" dirty="0"/>
              <a:t>We have one common language, how to interpret the results</a:t>
            </a:r>
          </a:p>
          <a:p>
            <a:r>
              <a:rPr lang="en-US" dirty="0"/>
              <a:t>P-value – probability of obtain such difference in a case, when in reality are there no differences</a:t>
            </a:r>
          </a:p>
          <a:p>
            <a:r>
              <a:rPr lang="en-US" dirty="0"/>
              <a:t>Frequentist approach – set threshold on 0.05, 0.01 or 0.001 and compare observed p-value with this threshold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8168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A23D80-AA18-4E6E-A994-DEC03782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testing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27EC9FB-F54E-4AD3-B2C4-2F4B35FCD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State null hypothesis (“boring state of the world”)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 alternative hypothesis (“What you actually want to test”)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appropriate test and obtain p-value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p-value is significant (lower than threshold), we </a:t>
            </a:r>
            <a:r>
              <a:rPr lang="en-US" b="1" dirty="0"/>
              <a:t>reject null</a:t>
            </a:r>
            <a:r>
              <a:rPr lang="en-US" dirty="0"/>
              <a:t> hypothesis and accept the alternative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p-value is not-significant, we know nothing! </a:t>
            </a:r>
            <a:r>
              <a:rPr lang="en-US" b="1" dirty="0"/>
              <a:t>We can’t accept null!!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1262144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25D430-5F77-447A-BF37-42466764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2BDE74-8EEF-4622-8321-0040C6B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91EDB4EB-8464-481B-B6CA-2279F59D8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80" y="2805420"/>
            <a:ext cx="76676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7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1B8ED1-D8B4-4857-A2F7-8E465DB2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 in 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C4BCE57-95DA-42AD-AF5D-50EAB482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Version: static vs dynamic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we could report findings as “We found significant differences in fixation duration between static and dynamic version (t(38184) = 2.19, </a:t>
            </a:r>
            <a:r>
              <a:rPr lang="en-US" i="1" dirty="0"/>
              <a:t>p</a:t>
            </a:r>
            <a:r>
              <a:rPr lang="en-US" dirty="0"/>
              <a:t> = 0.029)”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8F1611A-6319-492F-96A5-920CCA26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54" y="681037"/>
            <a:ext cx="6284653" cy="156140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BF5FBDC-41CD-4ADE-813B-C8362E488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62" y="2381250"/>
            <a:ext cx="60102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24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72D6EDE-CA30-4A39-BEBD-A7EC5E1B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ANOVAs in 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0B87F6D-8E06-4DC1-816E-ACC4937A0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6974"/>
            <a:ext cx="10515600" cy="4295775"/>
          </a:xfrm>
        </p:spPr>
        <p:txBody>
          <a:bodyPr>
            <a:normAutofit/>
          </a:bodyPr>
          <a:lstStyle/>
          <a:p>
            <a:r>
              <a:rPr lang="en-US" dirty="0"/>
              <a:t>Fixations for each participant could be divided into three AOI groups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we could report: “Differences in fixation duration were significant between AOI groups (F(2,234) = 388.0, p &lt; 0.001)</a:t>
            </a:r>
          </a:p>
          <a:p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EF63615-31C3-46EB-80E7-50C77355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54" y="681037"/>
            <a:ext cx="6284653" cy="1561404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11A8DD5-9C26-4AD1-853B-2985ABF8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3407569"/>
            <a:ext cx="2495550" cy="9144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9BAC1DE-C6A4-4E02-BAFE-5E8E943F5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868008"/>
            <a:ext cx="7105650" cy="27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28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405F7E6-2A8E-4C1A-933C-C3B67B814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5675"/>
            <a:ext cx="10515600" cy="4351338"/>
          </a:xfrm>
        </p:spPr>
        <p:txBody>
          <a:bodyPr/>
          <a:lstStyle/>
          <a:p>
            <a:r>
              <a:rPr lang="en-US" dirty="0"/>
              <a:t>We can test differences between version using ANOVA as well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ANOVA averages per participant by default</a:t>
            </a: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EFF22B42-DE97-496E-8291-470A32055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ANOVAs in R 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658237C-1804-4CF2-87B7-8006E079E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54" y="681037"/>
            <a:ext cx="6284653" cy="1561404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10F35296-7DCB-41A5-939F-A6D72769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988" y="2668450"/>
            <a:ext cx="8839200" cy="3209925"/>
          </a:xfrm>
          <a:prstGeom prst="rect">
            <a:avLst/>
          </a:prstGeom>
        </p:spPr>
      </p:pic>
      <p:cxnSp>
        <p:nvCxnSpPr>
          <p:cNvPr id="10" name="Přímá spojnice se šipkou 9">
            <a:extLst>
              <a:ext uri="{FF2B5EF4-FFF2-40B4-BE49-F238E27FC236}">
                <a16:creationId xmlns:a16="http://schemas.microsoft.com/office/drawing/2014/main" id="{4C9A4CF4-D08E-4A19-ABD4-24C566C81055}"/>
              </a:ext>
            </a:extLst>
          </p:cNvPr>
          <p:cNvCxnSpPr/>
          <p:nvPr/>
        </p:nvCxnSpPr>
        <p:spPr>
          <a:xfrm flipV="1">
            <a:off x="1119673" y="3247053"/>
            <a:ext cx="1604866" cy="181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222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E9EF17-CE6B-441A-9E80-3D19AD6D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manipulation with data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91811F4-9851-44EF-BE6D-A71C0D98C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changed a lot in past years</a:t>
            </a:r>
          </a:p>
          <a:p>
            <a:r>
              <a:rPr lang="en-US" dirty="0" err="1"/>
              <a:t>Tidyverse</a:t>
            </a:r>
            <a:r>
              <a:rPr lang="en-US" dirty="0"/>
              <a:t> was a game changer, it uses pipe operator “%&gt;%”, which works just like </a:t>
            </a:r>
            <a:r>
              <a:rPr lang="en-US" dirty="0" err="1"/>
              <a:t>unix</a:t>
            </a:r>
            <a:r>
              <a:rPr lang="en-US" dirty="0"/>
              <a:t> pipe “|”</a:t>
            </a:r>
          </a:p>
          <a:p>
            <a:r>
              <a:rPr lang="en-US" dirty="0"/>
              <a:t>Several primitives, </a:t>
            </a:r>
            <a:br>
              <a:rPr lang="en-US" dirty="0"/>
            </a:br>
            <a:r>
              <a:rPr lang="en-US" dirty="0"/>
              <a:t>that can be combined</a:t>
            </a:r>
          </a:p>
          <a:p>
            <a:pPr lvl="1"/>
            <a:r>
              <a:rPr lang="en-US" dirty="0"/>
              <a:t>select – select columns</a:t>
            </a:r>
          </a:p>
          <a:p>
            <a:pPr lvl="1"/>
            <a:r>
              <a:rPr lang="en-US" dirty="0"/>
              <a:t>filter – filter rows</a:t>
            </a:r>
          </a:p>
          <a:p>
            <a:pPr lvl="1"/>
            <a:r>
              <a:rPr lang="en-US" dirty="0" err="1"/>
              <a:t>group_by</a:t>
            </a:r>
            <a:r>
              <a:rPr lang="en-US" dirty="0"/>
              <a:t> - groups data by variable</a:t>
            </a:r>
          </a:p>
          <a:p>
            <a:pPr lvl="1"/>
            <a:r>
              <a:rPr lang="en-US" dirty="0"/>
              <a:t>summarize – summarizes data in each group</a:t>
            </a:r>
            <a:br>
              <a:rPr lang="en-US" dirty="0"/>
            </a:br>
            <a:r>
              <a:rPr lang="en-US" dirty="0"/>
              <a:t>by given function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3AF934D-2986-4B13-9C31-8C25FE0D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436" y="3107500"/>
            <a:ext cx="8026820" cy="153914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DF6AA72F-4388-421D-9077-0A17E0E75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530" y="4872832"/>
            <a:ext cx="37623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35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B9AEAD-5B9D-4E80-9F1A-3B234BDF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0464444-C6CD-4AB4-A302-59846BEB2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ggplot2 package, which builds the plot by adding layers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D5C46A5-7BCD-47EA-9EE4-5BF21499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6" y="2746116"/>
            <a:ext cx="6561792" cy="2016384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F211555D-B392-49F4-BD75-B7D4DAB76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689" y="2285870"/>
            <a:ext cx="5132035" cy="34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963B33-A3B7-4CCF-B4D0-6179F73C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Visual</a:t>
            </a:r>
            <a:r>
              <a:rPr lang="cs-CZ" dirty="0"/>
              <a:t> </a:t>
            </a:r>
            <a:r>
              <a:rPr lang="cs-CZ" dirty="0" err="1"/>
              <a:t>angle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3F513C-7F5D-4242-9558-DCEA95924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Eye</a:t>
            </a:r>
            <a:r>
              <a:rPr lang="cs-CZ" dirty="0"/>
              <a:t> </a:t>
            </a:r>
            <a:r>
              <a:rPr lang="cs-CZ" dirty="0" err="1"/>
              <a:t>movments</a:t>
            </a:r>
            <a:r>
              <a:rPr lang="cs-CZ" dirty="0"/>
              <a:t> are </a:t>
            </a:r>
            <a:r>
              <a:rPr lang="cs-CZ" dirty="0" err="1"/>
              <a:t>measured</a:t>
            </a:r>
            <a:r>
              <a:rPr lang="cs-CZ" dirty="0"/>
              <a:t> in </a:t>
            </a:r>
            <a:r>
              <a:rPr lang="cs-CZ" dirty="0" err="1"/>
              <a:t>visual</a:t>
            </a:r>
            <a:r>
              <a:rPr lang="cs-CZ" dirty="0"/>
              <a:t> </a:t>
            </a:r>
            <a:r>
              <a:rPr lang="cs-CZ" dirty="0" err="1"/>
              <a:t>angles</a:t>
            </a:r>
            <a:endParaRPr lang="cs-CZ" dirty="0"/>
          </a:p>
        </p:txBody>
      </p:sp>
      <p:pic>
        <p:nvPicPr>
          <p:cNvPr id="3074" name="Picture 2" descr="Výsledek obrázku pro visual degree">
            <a:extLst>
              <a:ext uri="{FF2B5EF4-FFF2-40B4-BE49-F238E27FC236}">
                <a16:creationId xmlns:a16="http://schemas.microsoft.com/office/drawing/2014/main" id="{CD379A05-16A7-4669-A0E7-24E77CC02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21" y="2829658"/>
            <a:ext cx="7291281" cy="265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385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4AA845-BF95-44B7-9491-D81AAA830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Saccades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3E3DEE2-3B97-4F3C-9628-73641C5C5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Saccade</a:t>
            </a:r>
            <a:endParaRPr lang="cs-CZ" dirty="0"/>
          </a:p>
          <a:p>
            <a:pPr lvl="1"/>
            <a:r>
              <a:rPr lang="cs-CZ" dirty="0"/>
              <a:t>Fast </a:t>
            </a:r>
            <a:r>
              <a:rPr lang="cs-CZ" dirty="0" err="1"/>
              <a:t>eye</a:t>
            </a:r>
            <a:r>
              <a:rPr lang="cs-CZ" dirty="0"/>
              <a:t> </a:t>
            </a:r>
            <a:r>
              <a:rPr lang="cs-CZ" dirty="0" err="1"/>
              <a:t>movements</a:t>
            </a:r>
            <a:r>
              <a:rPr lang="cs-CZ" dirty="0"/>
              <a:t> (up to 900°/s), 200 </a:t>
            </a:r>
            <a:r>
              <a:rPr lang="cs-CZ" dirty="0" err="1"/>
              <a:t>ms</a:t>
            </a:r>
            <a:r>
              <a:rPr lang="cs-CZ" dirty="0"/>
              <a:t> </a:t>
            </a:r>
            <a:r>
              <a:rPr lang="cs-CZ" dirty="0" err="1"/>
              <a:t>planning</a:t>
            </a:r>
            <a:r>
              <a:rPr lang="cs-CZ" dirty="0"/>
              <a:t>, 20-200 </a:t>
            </a:r>
            <a:r>
              <a:rPr lang="cs-CZ" dirty="0" err="1"/>
              <a:t>ms</a:t>
            </a:r>
            <a:r>
              <a:rPr lang="cs-CZ" dirty="0"/>
              <a:t> </a:t>
            </a:r>
            <a:r>
              <a:rPr lang="cs-CZ" dirty="0" err="1"/>
              <a:t>execution</a:t>
            </a:r>
            <a:endParaRPr lang="cs-CZ" dirty="0"/>
          </a:p>
          <a:p>
            <a:pPr lvl="1"/>
            <a:r>
              <a:rPr lang="cs-CZ" dirty="0" err="1"/>
              <a:t>balistic</a:t>
            </a:r>
            <a:r>
              <a:rPr lang="cs-CZ" dirty="0"/>
              <a:t> </a:t>
            </a:r>
            <a:r>
              <a:rPr lang="cs-CZ" dirty="0" err="1"/>
              <a:t>trajectory</a:t>
            </a:r>
            <a:r>
              <a:rPr lang="cs-CZ" dirty="0"/>
              <a:t> (</a:t>
            </a:r>
            <a:r>
              <a:rPr lang="cs-CZ" dirty="0" err="1"/>
              <a:t>can</a:t>
            </a:r>
            <a:r>
              <a:rPr lang="en-US" dirty="0"/>
              <a:t>’</a:t>
            </a:r>
            <a:r>
              <a:rPr lang="cs-CZ" dirty="0"/>
              <a:t>t </a:t>
            </a:r>
            <a:r>
              <a:rPr lang="cs-CZ" dirty="0" err="1"/>
              <a:t>be</a:t>
            </a:r>
            <a:r>
              <a:rPr lang="cs-CZ" dirty="0"/>
              <a:t> </a:t>
            </a:r>
            <a:r>
              <a:rPr lang="cs-CZ" dirty="0" err="1"/>
              <a:t>replanned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movement</a:t>
            </a:r>
            <a:r>
              <a:rPr lang="cs-CZ" dirty="0"/>
              <a:t>)</a:t>
            </a:r>
          </a:p>
          <a:p>
            <a:pPr lvl="1"/>
            <a:r>
              <a:rPr lang="cs-CZ" dirty="0" err="1"/>
              <a:t>new</a:t>
            </a:r>
            <a:r>
              <a:rPr lang="cs-CZ" dirty="0"/>
              <a:t> </a:t>
            </a:r>
            <a:r>
              <a:rPr lang="cs-CZ" dirty="0" err="1"/>
              <a:t>information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not </a:t>
            </a:r>
            <a:r>
              <a:rPr lang="cs-CZ" dirty="0" err="1"/>
              <a:t>processed</a:t>
            </a:r>
            <a:r>
              <a:rPr lang="cs-CZ" dirty="0"/>
              <a:t> </a:t>
            </a:r>
            <a:r>
              <a:rPr lang="cs-CZ" dirty="0" err="1"/>
              <a:t>during</a:t>
            </a:r>
            <a:r>
              <a:rPr lang="cs-CZ" dirty="0"/>
              <a:t> </a:t>
            </a:r>
            <a:r>
              <a:rPr lang="cs-CZ" dirty="0" err="1"/>
              <a:t>saccades</a:t>
            </a:r>
            <a:r>
              <a:rPr lang="cs-CZ" dirty="0"/>
              <a:t> (trans-</a:t>
            </a:r>
            <a:r>
              <a:rPr lang="cs-CZ" dirty="0" err="1"/>
              <a:t>saccadic</a:t>
            </a:r>
            <a:r>
              <a:rPr lang="cs-CZ" dirty="0"/>
              <a:t> </a:t>
            </a:r>
            <a:r>
              <a:rPr lang="cs-CZ" dirty="0" err="1"/>
              <a:t>intergration</a:t>
            </a:r>
            <a:r>
              <a:rPr lang="cs-CZ" dirty="0"/>
              <a:t>)</a:t>
            </a:r>
          </a:p>
          <a:p>
            <a:pPr lvl="1"/>
            <a:endParaRPr lang="cs-CZ" dirty="0"/>
          </a:p>
          <a:p>
            <a:endParaRPr lang="cs-CZ" dirty="0"/>
          </a:p>
        </p:txBody>
      </p:sp>
      <p:pic>
        <p:nvPicPr>
          <p:cNvPr id="4" name="Eye movements - Blink and Saccades at 600 frames per second">
            <a:hlinkClick r:id="" action="ppaction://media"/>
            <a:extLst>
              <a:ext uri="{FF2B5EF4-FFF2-40B4-BE49-F238E27FC236}">
                <a16:creationId xmlns:a16="http://schemas.microsoft.com/office/drawing/2014/main" id="{22464027-9F79-4D6F-9792-95C487B8828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5010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906838"/>
            <a:ext cx="3657600" cy="22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3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FA0307-3FAB-4396-983E-14D1ADB5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Fixations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96D5B5B-C3F8-43F4-800E-CC0E499FB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„</a:t>
            </a:r>
            <a:r>
              <a:rPr lang="cs-CZ" dirty="0" err="1"/>
              <a:t>Intervals</a:t>
            </a:r>
            <a:r>
              <a:rPr lang="cs-CZ" dirty="0"/>
              <a:t> </a:t>
            </a:r>
            <a:r>
              <a:rPr lang="cs-CZ" dirty="0" err="1"/>
              <a:t>between</a:t>
            </a:r>
            <a:r>
              <a:rPr lang="cs-CZ" dirty="0"/>
              <a:t> </a:t>
            </a:r>
            <a:r>
              <a:rPr lang="cs-CZ" dirty="0" err="1"/>
              <a:t>saccades</a:t>
            </a:r>
            <a:r>
              <a:rPr lang="cs-CZ" dirty="0"/>
              <a:t>“</a:t>
            </a:r>
          </a:p>
          <a:p>
            <a:r>
              <a:rPr lang="cs-CZ" dirty="0" err="1"/>
              <a:t>approx</a:t>
            </a:r>
            <a:r>
              <a:rPr lang="cs-CZ" dirty="0"/>
              <a:t> 200-300ms</a:t>
            </a:r>
          </a:p>
        </p:txBody>
      </p:sp>
      <p:pic>
        <p:nvPicPr>
          <p:cNvPr id="4" name="Zástupný symbol pro obsah 3">
            <a:extLst>
              <a:ext uri="{FF2B5EF4-FFF2-40B4-BE49-F238E27FC236}">
                <a16:creationId xmlns:a16="http://schemas.microsoft.com/office/drawing/2014/main" id="{0D04B643-EF2A-4C28-B6F4-BBE25CACF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149512" cy="4351338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6FA58393-BB38-42A2-B850-29E586DC8D01}"/>
              </a:ext>
            </a:extLst>
          </p:cNvPr>
          <p:cNvSpPr txBox="1"/>
          <p:nvPr/>
        </p:nvSpPr>
        <p:spPr>
          <a:xfrm>
            <a:off x="9227081" y="1605489"/>
            <a:ext cx="10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saccades</a:t>
            </a:r>
            <a:endParaRPr lang="cs-CZ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D40E6DC7-3912-45E6-9135-22279B67CDC0}"/>
              </a:ext>
            </a:extLst>
          </p:cNvPr>
          <p:cNvSpPr txBox="1"/>
          <p:nvPr/>
        </p:nvSpPr>
        <p:spPr>
          <a:xfrm>
            <a:off x="10351545" y="4900542"/>
            <a:ext cx="88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fixation</a:t>
            </a:r>
            <a:endParaRPr lang="cs-CZ" dirty="0"/>
          </a:p>
        </p:txBody>
      </p:sp>
      <p:pic>
        <p:nvPicPr>
          <p:cNvPr id="2050" name="Picture 2" descr="VÃ½sledek obrÃ¡zku pro fixation saccade eye">
            <a:extLst>
              <a:ext uri="{FF2B5EF4-FFF2-40B4-BE49-F238E27FC236}">
                <a16:creationId xmlns:a16="http://schemas.microsoft.com/office/drawing/2014/main" id="{C0519901-FC9E-44D1-876B-B77BB0C97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95856"/>
            <a:ext cx="4837489" cy="120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C2CFBE7A-99D5-4C5F-88A8-E7857CF4F07C}"/>
              </a:ext>
            </a:extLst>
          </p:cNvPr>
          <p:cNvCxnSpPr/>
          <p:nvPr/>
        </p:nvCxnSpPr>
        <p:spPr>
          <a:xfrm flipH="1" flipV="1">
            <a:off x="9639301" y="4391797"/>
            <a:ext cx="741404" cy="50662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Přímá spojnice se šipkou 8">
            <a:extLst>
              <a:ext uri="{FF2B5EF4-FFF2-40B4-BE49-F238E27FC236}">
                <a16:creationId xmlns:a16="http://schemas.microsoft.com/office/drawing/2014/main" id="{8D7A449B-4FAE-4AF1-BBA3-FEEBC0B152D9}"/>
              </a:ext>
            </a:extLst>
          </p:cNvPr>
          <p:cNvCxnSpPr/>
          <p:nvPr/>
        </p:nvCxnSpPr>
        <p:spPr>
          <a:xfrm flipH="1">
            <a:off x="9256241" y="2043058"/>
            <a:ext cx="383060" cy="107231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60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A088A2-D02D-4A96-8A9F-E99FE6B75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Smaller</a:t>
            </a:r>
            <a:r>
              <a:rPr lang="cs-CZ" dirty="0"/>
              <a:t> </a:t>
            </a:r>
            <a:r>
              <a:rPr lang="cs-CZ" dirty="0" err="1"/>
              <a:t>types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eye</a:t>
            </a:r>
            <a:r>
              <a:rPr lang="cs-CZ" dirty="0"/>
              <a:t> </a:t>
            </a:r>
            <a:r>
              <a:rPr lang="cs-CZ" dirty="0" err="1"/>
              <a:t>movements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88F913-4764-4BC4-A3A9-9E2EF49FF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VÃ½sledek obrÃ¡zku pro microsaccades drift">
            <a:extLst>
              <a:ext uri="{FF2B5EF4-FFF2-40B4-BE49-F238E27FC236}">
                <a16:creationId xmlns:a16="http://schemas.microsoft.com/office/drawing/2014/main" id="{866A3D9D-A129-44FA-8182-7CA808463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32" y="2822691"/>
            <a:ext cx="7149483" cy="176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78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BE23EA-7954-4E2D-B583-6398B586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fixations and saccades</a:t>
            </a:r>
            <a:r>
              <a:rPr lang="cs-CZ" dirty="0"/>
              <a:t>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2EB4B87-6E84-4889-972E-A1A337ADE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Picture 2" descr="VÃ½sledek obrÃ¡zku pro fixation saccade eye">
            <a:extLst>
              <a:ext uri="{FF2B5EF4-FFF2-40B4-BE49-F238E27FC236}">
                <a16:creationId xmlns:a16="http://schemas.microsoft.com/office/drawing/2014/main" id="{F699C46C-2241-4E73-AD89-62752DEE7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5019756"/>
            <a:ext cx="4837489" cy="120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220E7A2D-8CA9-4991-A9FE-0EA580724233}"/>
              </a:ext>
            </a:extLst>
          </p:cNvPr>
          <p:cNvSpPr txBox="1"/>
          <p:nvPr/>
        </p:nvSpPr>
        <p:spPr>
          <a:xfrm>
            <a:off x="2724150" y="46386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Isn</a:t>
            </a:r>
            <a:r>
              <a:rPr lang="en-US" dirty="0"/>
              <a:t>’t this a saccade?</a:t>
            </a:r>
            <a:endParaRPr lang="cs-CZ" dirty="0"/>
          </a:p>
        </p:txBody>
      </p:sp>
      <p:cxnSp>
        <p:nvCxnSpPr>
          <p:cNvPr id="8" name="Přímá spojnice se šipkou 7">
            <a:extLst>
              <a:ext uri="{FF2B5EF4-FFF2-40B4-BE49-F238E27FC236}">
                <a16:creationId xmlns:a16="http://schemas.microsoft.com/office/drawing/2014/main" id="{92C6E816-3282-4F4D-B313-6DA3D24204C7}"/>
              </a:ext>
            </a:extLst>
          </p:cNvPr>
          <p:cNvCxnSpPr/>
          <p:nvPr/>
        </p:nvCxnSpPr>
        <p:spPr>
          <a:xfrm>
            <a:off x="4191000" y="5095875"/>
            <a:ext cx="64770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6965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6839</TotalTime>
  <Words>1064</Words>
  <Application>Microsoft Office PowerPoint</Application>
  <PresentationFormat>Širokoúhlá obrazovka</PresentationFormat>
  <Paragraphs>201</Paragraphs>
  <Slides>49</Slides>
  <Notes>0</Notes>
  <HiddenSlides>0</HiddenSlides>
  <MMClips>4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Motiv Office</vt:lpstr>
      <vt:lpstr>Eye tracking</vt:lpstr>
      <vt:lpstr>Why measure eye movements?</vt:lpstr>
      <vt:lpstr>Human eye anatomy</vt:lpstr>
      <vt:lpstr>Type of eye movements</vt:lpstr>
      <vt:lpstr>Visual angle</vt:lpstr>
      <vt:lpstr>Saccades</vt:lpstr>
      <vt:lpstr>Fixations</vt:lpstr>
      <vt:lpstr>Smaller types of eye movements</vt:lpstr>
      <vt:lpstr>How to find fixations and saccades?</vt:lpstr>
      <vt:lpstr>How to find fixations and saccades?</vt:lpstr>
      <vt:lpstr>Static vs dynamic task</vt:lpstr>
      <vt:lpstr>Smooth pursuit</vt:lpstr>
      <vt:lpstr>How to measure eye movements? </vt:lpstr>
      <vt:lpstr>Types of eye trackers? </vt:lpstr>
      <vt:lpstr>Video based eye-trackers </vt:lpstr>
      <vt:lpstr>Video-based eye trackers</vt:lpstr>
      <vt:lpstr>Type of analyses</vt:lpstr>
      <vt:lpstr>Simple statistics</vt:lpstr>
      <vt:lpstr>Simple statistics analysis example</vt:lpstr>
      <vt:lpstr>Simple statistics analysis example</vt:lpstr>
      <vt:lpstr>Simple statistics analysis example</vt:lpstr>
      <vt:lpstr>Scan paths</vt:lpstr>
      <vt:lpstr>Methods for analyzing scanpaths</vt:lpstr>
      <vt:lpstr>Methods for analyzing scanpaths</vt:lpstr>
      <vt:lpstr>Methods for analyzing scanpaths</vt:lpstr>
      <vt:lpstr>Scanpath analysis example</vt:lpstr>
      <vt:lpstr>Scanpath analysis example - Methods</vt:lpstr>
      <vt:lpstr>Scanpath analysis example - Results</vt:lpstr>
      <vt:lpstr>Pupilometry</vt:lpstr>
      <vt:lpstr>Accuracy and precision</vt:lpstr>
      <vt:lpstr>Accuracy and precision</vt:lpstr>
      <vt:lpstr>What influence data quality?</vt:lpstr>
      <vt:lpstr>Typical workflow</vt:lpstr>
      <vt:lpstr>Calibration and validation</vt:lpstr>
      <vt:lpstr>Example of raw data</vt:lpstr>
      <vt:lpstr>Example of raw data</vt:lpstr>
      <vt:lpstr>ETRA Challenge</vt:lpstr>
      <vt:lpstr>Data description</vt:lpstr>
      <vt:lpstr>Individual recordings</vt:lpstr>
      <vt:lpstr>Your task</vt:lpstr>
      <vt:lpstr>Statistical crash course</vt:lpstr>
      <vt:lpstr>P-value</vt:lpstr>
      <vt:lpstr>Hypotheses testing</vt:lpstr>
      <vt:lpstr>Example data</vt:lpstr>
      <vt:lpstr>T-tests in R</vt:lpstr>
      <vt:lpstr>ANOVAs in R</vt:lpstr>
      <vt:lpstr>ANOVAs in R </vt:lpstr>
      <vt:lpstr>Simple manipulation with data</vt:lpstr>
      <vt:lpstr>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Mobilní eye tracking</dc:title>
  <dc:creator>Filip Děchtěrenko</dc:creator>
  <cp:lastModifiedBy>Filip Děchtěrenko</cp:lastModifiedBy>
  <cp:revision>64</cp:revision>
  <dcterms:created xsi:type="dcterms:W3CDTF">2019-01-23T06:56:31Z</dcterms:created>
  <dcterms:modified xsi:type="dcterms:W3CDTF">2019-12-19T16:46:40Z</dcterms:modified>
</cp:coreProperties>
</file>